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8" r:id="rId3"/>
    <p:sldId id="265" r:id="rId4"/>
    <p:sldId id="267" r:id="rId5"/>
    <p:sldId id="269" r:id="rId6"/>
    <p:sldId id="270" r:id="rId7"/>
    <p:sldId id="271" r:id="rId8"/>
    <p:sldId id="272" r:id="rId9"/>
    <p:sldId id="273" r:id="rId10"/>
    <p:sldId id="275" r:id="rId11"/>
    <p:sldId id="276" r:id="rId12"/>
    <p:sldId id="277" r:id="rId13"/>
    <p:sldId id="278" r:id="rId14"/>
    <p:sldId id="258" r:id="rId15"/>
    <p:sldId id="260" r:id="rId16"/>
    <p:sldId id="259" r:id="rId17"/>
    <p:sldId id="261" r:id="rId18"/>
    <p:sldId id="262" r:id="rId19"/>
    <p:sldId id="263" r:id="rId20"/>
    <p:sldId id="264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28" autoAdjust="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0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8930F-0394-4CB1-B08C-C212800E2DE3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DC1D5-2C6F-44CC-85DB-78B9E1FF8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95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DC1D5-2C6F-44CC-85DB-78B9E1FF80D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71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DC1D5-2C6F-44CC-85DB-78B9E1FF80D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99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Garamond" panose="02020404030301010803" pitchFamily="18" charset="0"/>
              </a:rPr>
              <a:t>ЧТО ТАКОЕ</a:t>
            </a:r>
            <a:br>
              <a:rPr lang="ru-RU" sz="3200" b="1" dirty="0" smtClean="0">
                <a:latin typeface="Garamond" panose="02020404030301010803" pitchFamily="18" charset="0"/>
              </a:rPr>
            </a:br>
            <a:r>
              <a:rPr lang="ru-RU" sz="3200" b="1" dirty="0" smtClean="0">
                <a:latin typeface="Garamond" panose="02020404030301010803" pitchFamily="18" charset="0"/>
              </a:rPr>
              <a:t>ШКОЛЬНАЯ ТЕАТРАЛЬНАЯ ПЕДАГОГИКА</a:t>
            </a:r>
            <a:endParaRPr lang="ru-RU" sz="3200" b="1" dirty="0">
              <a:latin typeface="Garamond" panose="020204040303010108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Garamond" panose="02020404030301010803" pitchFamily="18" charset="0"/>
              </a:rPr>
              <a:t>или</a:t>
            </a:r>
          </a:p>
          <a:p>
            <a:r>
              <a:rPr lang="ru-RU" sz="3600" b="1" dirty="0" smtClean="0">
                <a:latin typeface="Garamond" panose="02020404030301010803" pitchFamily="18" charset="0"/>
              </a:rPr>
              <a:t>мысли вслух….</a:t>
            </a:r>
            <a:endParaRPr lang="ru-RU" sz="3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15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Garamond" panose="02020404030301010803" pitchFamily="18" charset="0"/>
              </a:rPr>
              <a:t>Школьная театральная педагогика</a:t>
            </a:r>
            <a:endParaRPr lang="ru-RU" b="1" dirty="0">
              <a:latin typeface="Garamond" panose="02020404030301010803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03848" y="5013176"/>
            <a:ext cx="2868064" cy="1728192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Garamond" panose="02020404030301010803" pitchFamily="18" charset="0"/>
              </a:rPr>
              <a:t>Наука, изучающая взаимодействие и развитие системы и </a:t>
            </a:r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технологий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153613" y="3198761"/>
            <a:ext cx="2820569" cy="1862286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Garamond" panose="02020404030301010803" pitchFamily="18" charset="0"/>
              </a:rPr>
              <a:t>Система всех образовательных учреждений (от детского сада до ВУЗа</a:t>
            </a:r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)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7504" y="3102617"/>
            <a:ext cx="3091408" cy="2054575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00"/>
                </a:solidFill>
                <a:latin typeface="Garamond" panose="02020404030301010803" pitchFamily="18" charset="0"/>
              </a:rPr>
              <a:t>Театральные технологии в образовательном </a:t>
            </a:r>
            <a:r>
              <a:rPr lang="ru-RU" sz="20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пространстве </a:t>
            </a:r>
            <a:endParaRPr lang="ru-RU" sz="20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203848" y="1340768"/>
            <a:ext cx="2736303" cy="1512168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Система+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технологии+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наука</a:t>
            </a:r>
            <a:endParaRPr lang="ru-RU" sz="20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034" y="3279334"/>
            <a:ext cx="2500117" cy="143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4551892" y="2900408"/>
            <a:ext cx="1" cy="40441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736382" y="4221088"/>
            <a:ext cx="407537" cy="785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5" idx="0"/>
          </p:cNvCxnSpPr>
          <p:nvPr/>
        </p:nvCxnSpPr>
        <p:spPr>
          <a:xfrm>
            <a:off x="4551893" y="4653136"/>
            <a:ext cx="85987" cy="3600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3275856" y="4082033"/>
            <a:ext cx="442129" cy="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89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71800" y="2132856"/>
            <a:ext cx="59766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anose="02020404030301010803" pitchFamily="18" charset="0"/>
              </a:rPr>
              <a:t>Миссия школьной театральной педагогики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99592" y="4005064"/>
            <a:ext cx="7344816" cy="273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400" b="1" i="1" dirty="0">
                <a:solidFill>
                  <a:srgbClr val="FFFF00"/>
                </a:solidFill>
                <a:latin typeface="Garamond" pitchFamily="18" charset="0"/>
              </a:rPr>
              <a:t>«Развитие образно-чувственного мышления личности для постижения себя</a:t>
            </a:r>
            <a:r>
              <a:rPr lang="en-US" altLang="ru-RU" sz="2400" b="1" i="1" dirty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ru-RU" altLang="ru-RU" sz="2400" b="1" i="1" dirty="0">
                <a:solidFill>
                  <a:srgbClr val="FFFF00"/>
                </a:solidFill>
                <a:latin typeface="Garamond" pitchFamily="18" charset="0"/>
              </a:rPr>
              <a:t> и построения отношений с окружающим миром по законам Любви, Добра и Красоты» </a:t>
            </a:r>
            <a:endParaRPr lang="ru-RU" altLang="ru-RU" sz="2400" dirty="0" smtClean="0">
              <a:latin typeface="Garamond" panose="020204040303010108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7"/>
            <a:ext cx="2448271" cy="30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17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412776"/>
            <a:ext cx="49058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858778"/>
            <a:ext cx="75036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anose="02020404030301010803" pitchFamily="18" charset="0"/>
              </a:rPr>
              <a:t>Профессорско-преподавательский и тренерский </a:t>
            </a:r>
            <a:endParaRPr lang="ru-RU" sz="2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anose="02020404030301010803" pitchFamily="18" charset="0"/>
              </a:rPr>
              <a:t>по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anose="02020404030301010803" pitchFamily="18" charset="0"/>
              </a:rPr>
              <a:t>школьной театральной педагогике:</a:t>
            </a:r>
            <a:endParaRPr lang="ru-RU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23528" y="2204864"/>
            <a:ext cx="3751815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  <a:latin typeface="Garamond" panose="02020404030301010803" pitchFamily="18" charset="0"/>
              </a:rPr>
              <a:t>Григорьева Ольга Александровна</a:t>
            </a:r>
          </a:p>
        </p:txBody>
      </p:sp>
      <p:sp>
        <p:nvSpPr>
          <p:cNvPr id="8" name="Овал 7"/>
          <p:cNvSpPr/>
          <p:nvPr/>
        </p:nvSpPr>
        <p:spPr>
          <a:xfrm>
            <a:off x="4541166" y="2789850"/>
            <a:ext cx="3672408" cy="7142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  <a:latin typeface="Garamond" panose="02020404030301010803" pitchFamily="18" charset="0"/>
              </a:rPr>
              <a:t>Заморев</a:t>
            </a:r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 Сергей Иванович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34862" y="4653136"/>
            <a:ext cx="3578712" cy="683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  <a:latin typeface="Garamond" panose="02020404030301010803" pitchFamily="18" charset="0"/>
              </a:rPr>
              <a:t>Маранцман</a:t>
            </a:r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 Елена Константиновна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3528" y="3861048"/>
            <a:ext cx="3600400" cy="666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  <a:latin typeface="Garamond" panose="02020404030301010803" pitchFamily="18" charset="0"/>
              </a:rPr>
              <a:t>Лапичева</a:t>
            </a:r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 Людмила Юрьевна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44191" y="5661248"/>
            <a:ext cx="3631152" cy="7573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Красиков Юрий Владимирович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1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_sTAdqX-k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" y="1052736"/>
            <a:ext cx="2208462" cy="31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33235" y="1031248"/>
            <a:ext cx="6534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Garamond" panose="02020404030301010803" pitchFamily="18" charset="0"/>
              </a:rPr>
              <a:t>Григорьева Ольга Александровна</a:t>
            </a:r>
            <a:r>
              <a:rPr lang="ru-RU" sz="1600" dirty="0">
                <a:latin typeface="Garamond" panose="02020404030301010803" pitchFamily="18" charset="0"/>
              </a:rPr>
              <a:t>, </a:t>
            </a:r>
            <a:r>
              <a:rPr lang="ru-RU" sz="1600" dirty="0" smtClean="0">
                <a:latin typeface="Garamond" panose="02020404030301010803" pitchFamily="18" charset="0"/>
              </a:rPr>
              <a:t>Вице-Президент </a:t>
            </a:r>
            <a:r>
              <a:rPr lang="ru-RU" sz="1600" dirty="0" smtClean="0">
                <a:latin typeface="Garamond" panose="02020404030301010803" pitchFamily="18" charset="0"/>
              </a:rPr>
              <a:t>ПАНИ </a:t>
            </a:r>
            <a:r>
              <a:rPr lang="ru-RU" sz="1600" dirty="0">
                <a:latin typeface="Garamond" panose="02020404030301010803" pitchFamily="18" charset="0"/>
              </a:rPr>
              <a:t>(Петровской академии наук и </a:t>
            </a:r>
            <a:r>
              <a:rPr lang="ru-RU" sz="1600" dirty="0" smtClean="0">
                <a:latin typeface="Garamond" panose="02020404030301010803" pitchFamily="18" charset="0"/>
              </a:rPr>
              <a:t>искусств), </a:t>
            </a:r>
            <a:r>
              <a:rPr lang="ru-RU" sz="1600" dirty="0">
                <a:latin typeface="Garamond" panose="02020404030301010803" pitchFamily="18" charset="0"/>
              </a:rPr>
              <a:t>Первый проректор Международной академии искусств, </a:t>
            </a:r>
            <a:r>
              <a:rPr lang="ru-RU" sz="1600" dirty="0" smtClean="0">
                <a:latin typeface="Garamond" panose="02020404030301010803" pitchFamily="18" charset="0"/>
              </a:rPr>
              <a:t>доктор </a:t>
            </a:r>
            <a:r>
              <a:rPr lang="ru-RU" sz="1600" dirty="0">
                <a:latin typeface="Garamond" panose="02020404030301010803" pitchFamily="18" charset="0"/>
              </a:rPr>
              <a:t>педагогических наук, </a:t>
            </a:r>
            <a:r>
              <a:rPr lang="ru-RU" sz="1600" dirty="0" smtClean="0">
                <a:latin typeface="Garamond" panose="02020404030301010803" pitchFamily="18" charset="0"/>
              </a:rPr>
              <a:t>профессор, </a:t>
            </a:r>
            <a:r>
              <a:rPr lang="ru-RU" sz="1600" dirty="0">
                <a:latin typeface="Garamond" panose="02020404030301010803" pitchFamily="18" charset="0"/>
              </a:rPr>
              <a:t>инициатор и художественный руководитель гуманитарно-художественных проектов: «Интернациональный язык музыки»; «Будущее театрального образования»; «Преображение»; автор экспериментальных программ и актерских тренингов для студентов университетов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355" y="4653136"/>
            <a:ext cx="54311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История </a:t>
            </a:r>
            <a:r>
              <a:rPr lang="ru-RU" sz="1600" dirty="0">
                <a:latin typeface="Garamond" panose="02020404030301010803" pitchFamily="18" charset="0"/>
              </a:rPr>
              <a:t>и теория школьной театральной педагогики; </a:t>
            </a:r>
            <a:endParaRPr lang="ru-RU" sz="1600" dirty="0" smtClean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Методика </a:t>
            </a:r>
            <a:r>
              <a:rPr lang="ru-RU" sz="1600" dirty="0">
                <a:latin typeface="Garamond" panose="02020404030301010803" pitchFamily="18" charset="0"/>
              </a:rPr>
              <a:t>обучения и воспитания в пространстве школьной театральной педагогики</a:t>
            </a:r>
            <a:r>
              <a:rPr lang="ru-RU" sz="1600" dirty="0" smtClean="0">
                <a:latin typeface="Garamond" panose="02020404030301010803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 Празднично-обрядовая </a:t>
            </a:r>
            <a:r>
              <a:rPr lang="ru-RU" sz="1600" dirty="0">
                <a:latin typeface="Garamond" panose="02020404030301010803" pitchFamily="18" charset="0"/>
              </a:rPr>
              <a:t>культура; </a:t>
            </a:r>
            <a:endParaRPr lang="ru-RU" sz="1600" dirty="0" smtClean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Основы </a:t>
            </a:r>
            <a:r>
              <a:rPr lang="ru-RU" sz="1600" dirty="0">
                <a:latin typeface="Garamond" panose="02020404030301010803" pitchFamily="18" charset="0"/>
              </a:rPr>
              <a:t>актерской культуры учителя</a:t>
            </a:r>
            <a:r>
              <a:rPr lang="ru-RU" sz="1600" dirty="0" smtClean="0">
                <a:latin typeface="Garamond" panose="02020404030301010803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 Рецензирование </a:t>
            </a:r>
            <a:r>
              <a:rPr lang="ru-RU" sz="1600" dirty="0">
                <a:latin typeface="Garamond" panose="02020404030301010803" pitchFamily="18" charset="0"/>
              </a:rPr>
              <a:t>театральных спектаклей, концертов, театрализованных действий</a:t>
            </a:r>
          </a:p>
        </p:txBody>
      </p:sp>
      <p:sp>
        <p:nvSpPr>
          <p:cNvPr id="4" name="Овал 3"/>
          <p:cNvSpPr/>
          <p:nvPr/>
        </p:nvSpPr>
        <p:spPr>
          <a:xfrm>
            <a:off x="4139952" y="4077072"/>
            <a:ext cx="309634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Дисциплины: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1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3235" y="1031248"/>
            <a:ext cx="653447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Garamond" panose="02020404030301010803" pitchFamily="18" charset="0"/>
              </a:rPr>
              <a:t>Заморев</a:t>
            </a:r>
            <a:r>
              <a:rPr lang="ru-RU" sz="1600" b="1" dirty="0">
                <a:latin typeface="Garamond" panose="02020404030301010803" pitchFamily="18" charset="0"/>
              </a:rPr>
              <a:t> Сергей Иванович, </a:t>
            </a:r>
            <a:r>
              <a:rPr lang="ru-RU" sz="1600" dirty="0">
                <a:latin typeface="Garamond" panose="02020404030301010803" pitchFamily="18" charset="0"/>
              </a:rPr>
              <a:t>русский актёр театра и кино, заслуженный артист РСФСР, кандидат психологических наук, мастер курса по школьной театральной </a:t>
            </a:r>
            <a:r>
              <a:rPr lang="ru-RU" sz="1600" dirty="0" smtClean="0">
                <a:latin typeface="Garamond" panose="02020404030301010803" pitchFamily="18" charset="0"/>
              </a:rPr>
              <a:t>педагогике, </a:t>
            </a:r>
            <a:r>
              <a:rPr lang="ru-RU" sz="1600" dirty="0">
                <a:latin typeface="Garamond" panose="02020404030301010803" pitchFamily="18" charset="0"/>
              </a:rPr>
              <a:t>член ученого совета Международной академии искусств.  </a:t>
            </a:r>
          </a:p>
          <a:p>
            <a:r>
              <a:rPr lang="ru-RU" sz="1600" dirty="0">
                <a:latin typeface="Garamond" panose="02020404030301010803" pitchFamily="18" charset="0"/>
              </a:rPr>
              <a:t>Член оргкомитета и жюри двух международных фестивалей детских и юношеских театров на французском языке в России и во Франции (Санкт-Петербург, </a:t>
            </a:r>
            <a:r>
              <a:rPr lang="ru-RU" sz="1600" dirty="0" err="1">
                <a:latin typeface="Garamond" panose="02020404030301010803" pitchFamily="18" charset="0"/>
              </a:rPr>
              <a:t>Монистроль</a:t>
            </a:r>
            <a:r>
              <a:rPr lang="ru-RU" sz="1600" dirty="0">
                <a:latin typeface="Garamond" panose="02020404030301010803" pitchFamily="18" charset="0"/>
              </a:rPr>
              <a:t>-на-Луаре). Доцент программы «Актёрское искусство». Ведет научную работу в области психологии и имеет учёную степень кандидата психологических наук.</a:t>
            </a:r>
            <a:br>
              <a:rPr lang="ru-RU" sz="1600" dirty="0">
                <a:latin typeface="Garamond" panose="02020404030301010803" pitchFamily="18" charset="0"/>
              </a:rPr>
            </a:br>
            <a:r>
              <a:rPr lang="ru-RU" sz="1600" dirty="0">
                <a:latin typeface="Garamond" panose="02020404030301010803" pitchFamily="18" charset="0"/>
              </a:rPr>
              <a:t/>
            </a:r>
            <a:br>
              <a:rPr lang="ru-RU" sz="1600" dirty="0">
                <a:latin typeface="Garamond" panose="02020404030301010803" pitchFamily="18" charset="0"/>
              </a:rPr>
            </a:br>
            <a:r>
              <a:rPr lang="ru-RU" sz="1600" dirty="0">
                <a:latin typeface="Garamond" panose="02020404030301010803" pitchFamily="18" charset="0"/>
              </a:rPr>
              <a:t>В 2001 году на французском телевидении (</a:t>
            </a:r>
            <a:r>
              <a:rPr lang="ru-RU" sz="1600" dirty="0" err="1">
                <a:latin typeface="Garamond" panose="02020404030301010803" pitchFamily="18" charset="0"/>
              </a:rPr>
              <a:t>la</a:t>
            </a:r>
            <a:r>
              <a:rPr lang="ru-RU" sz="1600" dirty="0">
                <a:latin typeface="Garamond" panose="02020404030301010803" pitchFamily="18" charset="0"/>
              </a:rPr>
              <a:t> </a:t>
            </a:r>
            <a:r>
              <a:rPr lang="ru-RU" sz="1600" dirty="0" err="1">
                <a:latin typeface="Garamond" panose="02020404030301010803" pitchFamily="18" charset="0"/>
              </a:rPr>
              <a:t>chaine</a:t>
            </a:r>
            <a:r>
              <a:rPr lang="ru-RU" sz="1600" dirty="0">
                <a:latin typeface="Garamond" panose="02020404030301010803" pitchFamily="18" charset="0"/>
              </a:rPr>
              <a:t> </a:t>
            </a:r>
            <a:r>
              <a:rPr lang="ru-RU" sz="1600" dirty="0" err="1">
                <a:latin typeface="Garamond" panose="02020404030301010803" pitchFamily="18" charset="0"/>
              </a:rPr>
              <a:t>France</a:t>
            </a:r>
            <a:r>
              <a:rPr lang="ru-RU" sz="1600" dirty="0">
                <a:latin typeface="Garamond" panose="02020404030301010803" pitchFamily="18" charset="0"/>
              </a:rPr>
              <a:t> 3, </a:t>
            </a:r>
            <a:r>
              <a:rPr lang="ru-RU" sz="1600" dirty="0" err="1">
                <a:latin typeface="Garamond" panose="02020404030301010803" pitchFamily="18" charset="0"/>
              </a:rPr>
              <a:t>Raune-Alpes-Auvergne</a:t>
            </a:r>
            <a:r>
              <a:rPr lang="ru-RU" sz="1600" dirty="0">
                <a:latin typeface="Garamond" panose="02020404030301010803" pitchFamily="18" charset="0"/>
              </a:rPr>
              <a:t>) был снят документальный фильм о жизни и творчестве этого артиста «</a:t>
            </a:r>
            <a:r>
              <a:rPr lang="ru-RU" sz="1600" dirty="0" err="1">
                <a:latin typeface="Garamond" panose="02020404030301010803" pitchFamily="18" charset="0"/>
              </a:rPr>
              <a:t>Derrière</a:t>
            </a:r>
            <a:r>
              <a:rPr lang="ru-RU" sz="1600" dirty="0">
                <a:latin typeface="Garamond" panose="02020404030301010803" pitchFamily="18" charset="0"/>
              </a:rPr>
              <a:t> </a:t>
            </a:r>
            <a:r>
              <a:rPr lang="ru-RU" sz="1600" dirty="0" err="1">
                <a:latin typeface="Garamond" panose="02020404030301010803" pitchFamily="18" charset="0"/>
              </a:rPr>
              <a:t>la</a:t>
            </a:r>
            <a:r>
              <a:rPr lang="ru-RU" sz="1600" dirty="0">
                <a:latin typeface="Garamond" panose="02020404030301010803" pitchFamily="18" charset="0"/>
              </a:rPr>
              <a:t> </a:t>
            </a:r>
            <a:r>
              <a:rPr lang="ru-RU" sz="1600" dirty="0" err="1">
                <a:latin typeface="Garamond" panose="02020404030301010803" pitchFamily="18" charset="0"/>
              </a:rPr>
              <a:t>mer</a:t>
            </a:r>
            <a:r>
              <a:rPr lang="ru-RU" sz="1600" dirty="0">
                <a:latin typeface="Garamond" panose="02020404030301010803" pitchFamily="18" charset="0"/>
              </a:rPr>
              <a:t>. </a:t>
            </a:r>
            <a:r>
              <a:rPr lang="ru-RU" sz="1600" dirty="0" err="1">
                <a:latin typeface="Garamond" panose="02020404030301010803" pitchFamily="18" charset="0"/>
              </a:rPr>
              <a:t>Rêves</a:t>
            </a:r>
            <a:r>
              <a:rPr lang="ru-RU" sz="1600" dirty="0">
                <a:latin typeface="Garamond" panose="02020404030301010803" pitchFamily="18" charset="0"/>
              </a:rPr>
              <a:t> </a:t>
            </a:r>
            <a:r>
              <a:rPr lang="ru-RU" sz="1600" dirty="0" err="1">
                <a:latin typeface="Garamond" panose="02020404030301010803" pitchFamily="18" charset="0"/>
              </a:rPr>
              <a:t>de</a:t>
            </a:r>
            <a:r>
              <a:rPr lang="ru-RU" sz="1600" dirty="0">
                <a:latin typeface="Garamond" panose="02020404030301010803" pitchFamily="18" charset="0"/>
              </a:rPr>
              <a:t> </a:t>
            </a:r>
            <a:r>
              <a:rPr lang="ru-RU" sz="1600" dirty="0" err="1">
                <a:latin typeface="Garamond" panose="02020404030301010803" pitchFamily="18" charset="0"/>
              </a:rPr>
              <a:t>gosses</a:t>
            </a:r>
            <a:r>
              <a:rPr lang="ru-RU" sz="1600" dirty="0">
                <a:latin typeface="Garamond" panose="02020404030301010803" pitchFamily="18" charset="0"/>
              </a:rPr>
              <a:t>» («За морем. </a:t>
            </a:r>
            <a:r>
              <a:rPr lang="ru-RU" sz="1600" dirty="0" err="1">
                <a:latin typeface="Garamond" panose="02020404030301010803" pitchFamily="18" charset="0"/>
              </a:rPr>
              <a:t>Пацанские</a:t>
            </a:r>
            <a:r>
              <a:rPr lang="ru-RU" sz="1600" dirty="0">
                <a:latin typeface="Garamond" panose="02020404030301010803" pitchFamily="18" charset="0"/>
              </a:rPr>
              <a:t> мечты»).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356" y="4992534"/>
            <a:ext cx="55987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Сценическое </a:t>
            </a:r>
            <a:r>
              <a:rPr lang="ru-RU" sz="1600" dirty="0">
                <a:latin typeface="Garamond" panose="02020404030301010803" pitchFamily="18" charset="0"/>
              </a:rPr>
              <a:t>движение и сценическая речь;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Риторика</a:t>
            </a:r>
            <a:r>
              <a:rPr lang="ru-RU" sz="1600" dirty="0">
                <a:latin typeface="Garamond" panose="02020404030301010803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История </a:t>
            </a:r>
            <a:r>
              <a:rPr lang="ru-RU" sz="1600" dirty="0">
                <a:latin typeface="Garamond" panose="02020404030301010803" pitchFamily="18" charset="0"/>
              </a:rPr>
              <a:t>театра;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Режиссура </a:t>
            </a:r>
            <a:r>
              <a:rPr lang="ru-RU" sz="1600" dirty="0">
                <a:latin typeface="Garamond" panose="02020404030301010803" pitchFamily="18" charset="0"/>
              </a:rPr>
              <a:t>современного театра;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Garamond" panose="02020404030301010803" pitchFamily="18" charset="0"/>
              </a:rPr>
              <a:t>Основы </a:t>
            </a:r>
            <a:r>
              <a:rPr lang="ru-RU" sz="1600" dirty="0">
                <a:latin typeface="Garamond" panose="02020404030301010803" pitchFamily="18" charset="0"/>
              </a:rPr>
              <a:t>актерской культуры исполнителя.</a:t>
            </a:r>
          </a:p>
        </p:txBody>
      </p:sp>
      <p:sp>
        <p:nvSpPr>
          <p:cNvPr id="4" name="Овал 3"/>
          <p:cNvSpPr/>
          <p:nvPr/>
        </p:nvSpPr>
        <p:spPr>
          <a:xfrm>
            <a:off x="4152299" y="4508962"/>
            <a:ext cx="309634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Дисциплины: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pic>
        <p:nvPicPr>
          <p:cNvPr id="6" name="Рисунок 5" descr="https://pp.vk.me/c617919/v617919727/214d0/YmaMCtxVdek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94" y="1031248"/>
            <a:ext cx="2168774" cy="31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79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3235" y="1031248"/>
            <a:ext cx="6534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Garamond" panose="02020404030301010803" pitchFamily="18" charset="0"/>
              </a:rPr>
              <a:t>Лапичева</a:t>
            </a:r>
            <a:r>
              <a:rPr lang="ru-RU" b="1" dirty="0">
                <a:latin typeface="Garamond" panose="02020404030301010803" pitchFamily="18" charset="0"/>
              </a:rPr>
              <a:t> Людмила Юрьевна, </a:t>
            </a:r>
            <a:r>
              <a:rPr lang="ru-RU" dirty="0">
                <a:latin typeface="Garamond" panose="02020404030301010803" pitchFamily="18" charset="0"/>
              </a:rPr>
              <a:t>старший </a:t>
            </a:r>
            <a:r>
              <a:rPr lang="ru-RU" dirty="0" smtClean="0">
                <a:latin typeface="Garamond" panose="02020404030301010803" pitchFamily="18" charset="0"/>
              </a:rPr>
              <a:t>преподаватель, </a:t>
            </a:r>
            <a:r>
              <a:rPr lang="ru-RU" dirty="0">
                <a:latin typeface="Garamond" panose="02020404030301010803" pitchFamily="18" charset="0"/>
              </a:rPr>
              <a:t>член ученого совета Международной академии </a:t>
            </a:r>
            <a:r>
              <a:rPr lang="ru-RU" dirty="0" smtClean="0">
                <a:latin typeface="Garamond" panose="02020404030301010803" pitchFamily="18" charset="0"/>
              </a:rPr>
              <a:t>искусств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356" y="4992534"/>
            <a:ext cx="55987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Антропология </a:t>
            </a:r>
            <a:r>
              <a:rPr lang="ru-RU" dirty="0">
                <a:latin typeface="Garamond" panose="02020404030301010803" pitchFamily="18" charset="0"/>
              </a:rPr>
              <a:t>языка;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Анализ </a:t>
            </a:r>
            <a:r>
              <a:rPr lang="ru-RU" dirty="0">
                <a:latin typeface="Garamond" panose="02020404030301010803" pitchFamily="18" charset="0"/>
              </a:rPr>
              <a:t>и интерпретация художественных произведений;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Подготовка </a:t>
            </a:r>
            <a:r>
              <a:rPr lang="ru-RU" dirty="0">
                <a:latin typeface="Garamond" panose="02020404030301010803" pitchFamily="18" charset="0"/>
              </a:rPr>
              <a:t>праздничных мероприятий в образовательном пространстве.</a:t>
            </a:r>
          </a:p>
        </p:txBody>
      </p:sp>
      <p:sp>
        <p:nvSpPr>
          <p:cNvPr id="4" name="Овал 3"/>
          <p:cNvSpPr/>
          <p:nvPr/>
        </p:nvSpPr>
        <p:spPr>
          <a:xfrm>
            <a:off x="4152299" y="3767200"/>
            <a:ext cx="309634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Дисциплины: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pic>
        <p:nvPicPr>
          <p:cNvPr id="7" name="Рисунок 6" descr="https://pp.vk.me/c620024/v620024727/1c4b7/BPTuOjFBSS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56" y="1031248"/>
            <a:ext cx="2163879" cy="31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46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4306" y="1031248"/>
            <a:ext cx="5078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Garamond" panose="02020404030301010803" pitchFamily="18" charset="0"/>
              </a:rPr>
              <a:t>Маранцман</a:t>
            </a:r>
            <a:r>
              <a:rPr lang="ru-RU" b="1" dirty="0">
                <a:latin typeface="Garamond" panose="02020404030301010803" pitchFamily="18" charset="0"/>
              </a:rPr>
              <a:t> Елена Константиновна, </a:t>
            </a:r>
            <a:r>
              <a:rPr lang="ru-RU" dirty="0">
                <a:latin typeface="Garamond" panose="02020404030301010803" pitchFamily="18" charset="0"/>
              </a:rPr>
              <a:t>доктор педагогических наук, профессор РГПУ имени А.И. </a:t>
            </a:r>
            <a:r>
              <a:rPr lang="ru-RU" dirty="0" smtClean="0">
                <a:latin typeface="Garamond" panose="02020404030301010803" pitchFamily="18" charset="0"/>
              </a:rPr>
              <a:t>Герцена</a:t>
            </a:r>
            <a:r>
              <a:rPr lang="en-US" dirty="0" smtClean="0">
                <a:latin typeface="Garamond" panose="02020404030301010803" pitchFamily="18" charset="0"/>
              </a:rPr>
              <a:t>, </a:t>
            </a:r>
            <a:r>
              <a:rPr lang="ru-RU" dirty="0">
                <a:latin typeface="Garamond" panose="02020404030301010803" pitchFamily="18" charset="0"/>
              </a:rPr>
              <a:t>член ученого </a:t>
            </a:r>
            <a:r>
              <a:rPr lang="ru-RU" dirty="0" smtClean="0">
                <a:latin typeface="Garamond" panose="02020404030301010803" pitchFamily="18" charset="0"/>
              </a:rPr>
              <a:t>совета</a:t>
            </a:r>
            <a:r>
              <a:rPr lang="en-US" dirty="0" smtClean="0">
                <a:latin typeface="Garamond" panose="02020404030301010803" pitchFamily="18" charset="0"/>
              </a:rPr>
              <a:t> М</a:t>
            </a:r>
            <a:r>
              <a:rPr lang="ru-RU" dirty="0" err="1" smtClean="0">
                <a:latin typeface="Garamond" panose="02020404030301010803" pitchFamily="18" charset="0"/>
              </a:rPr>
              <a:t>еждународной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академии </a:t>
            </a:r>
            <a:r>
              <a:rPr lang="ru-RU" dirty="0" smtClean="0">
                <a:latin typeface="Garamond" panose="02020404030301010803" pitchFamily="18" charset="0"/>
              </a:rPr>
              <a:t>искусств</a:t>
            </a:r>
            <a:r>
              <a:rPr lang="en-US" dirty="0">
                <a:latin typeface="Garamond" panose="02020404030301010803" pitchFamily="18" charset="0"/>
              </a:rPr>
              <a:t>.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310" y="4653136"/>
            <a:ext cx="55987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Психология </a:t>
            </a:r>
            <a:r>
              <a:rPr lang="ru-RU" dirty="0">
                <a:latin typeface="Garamond" panose="02020404030301010803" pitchFamily="18" charset="0"/>
              </a:rPr>
              <a:t>художественного творчества;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История </a:t>
            </a:r>
            <a:r>
              <a:rPr lang="ru-RU" dirty="0">
                <a:latin typeface="Garamond" panose="02020404030301010803" pitchFamily="18" charset="0"/>
              </a:rPr>
              <a:t>педагогики и образования;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Социальная </a:t>
            </a:r>
            <a:r>
              <a:rPr lang="ru-RU" dirty="0">
                <a:latin typeface="Garamond" panose="02020404030301010803" pitchFamily="18" charset="0"/>
              </a:rPr>
              <a:t>педагогика;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Поликультурное </a:t>
            </a:r>
            <a:r>
              <a:rPr lang="ru-RU" dirty="0">
                <a:latin typeface="Garamond" panose="02020404030301010803" pitchFamily="18" charset="0"/>
              </a:rPr>
              <a:t>образование;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Тенденции </a:t>
            </a:r>
            <a:r>
              <a:rPr lang="ru-RU" dirty="0">
                <a:latin typeface="Garamond" panose="02020404030301010803" pitchFamily="18" charset="0"/>
              </a:rPr>
              <a:t>развития современного образования.</a:t>
            </a:r>
          </a:p>
        </p:txBody>
      </p:sp>
      <p:sp>
        <p:nvSpPr>
          <p:cNvPr id="4" name="Овал 3"/>
          <p:cNvSpPr/>
          <p:nvPr/>
        </p:nvSpPr>
        <p:spPr>
          <a:xfrm>
            <a:off x="4152299" y="3767200"/>
            <a:ext cx="309634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Дисциплины: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56" y="1031247"/>
            <a:ext cx="3438548" cy="257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84704" y="1031248"/>
            <a:ext cx="5735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Garamond" panose="02020404030301010803" pitchFamily="18" charset="0"/>
              </a:rPr>
              <a:t>Красиков Юрий Владимирович, </a:t>
            </a:r>
            <a:r>
              <a:rPr lang="ru-RU" dirty="0">
                <a:latin typeface="Garamond" panose="02020404030301010803" pitchFamily="18" charset="0"/>
              </a:rPr>
              <a:t>мастер курса по школьной театральной </a:t>
            </a:r>
            <a:r>
              <a:rPr lang="ru-RU" dirty="0" smtClean="0">
                <a:latin typeface="Garamond" panose="02020404030301010803" pitchFamily="18" charset="0"/>
              </a:rPr>
              <a:t>педагогике, </a:t>
            </a:r>
            <a:r>
              <a:rPr lang="ru-RU" dirty="0">
                <a:latin typeface="Garamond" panose="02020404030301010803" pitchFamily="18" charset="0"/>
              </a:rPr>
              <a:t>художественный руководитель Открытого творческого пространства «</a:t>
            </a:r>
            <a:r>
              <a:rPr lang="ru-RU" dirty="0" err="1">
                <a:latin typeface="Garamond" panose="02020404030301010803" pitchFamily="18" charset="0"/>
              </a:rPr>
              <a:t>Акуна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матата</a:t>
            </a:r>
            <a:r>
              <a:rPr lang="ru-RU" dirty="0">
                <a:latin typeface="Garamond" panose="02020404030301010803" pitchFamily="18" charset="0"/>
              </a:rPr>
              <a:t>», член Попечительского совета Международной академии искусств.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310" y="4653136"/>
            <a:ext cx="55987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Актерское </a:t>
            </a:r>
            <a:r>
              <a:rPr lang="ru-RU" dirty="0">
                <a:latin typeface="Garamond" panose="02020404030301010803" pitchFamily="18" charset="0"/>
              </a:rPr>
              <a:t>и режиссерское мастерство;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Режиссура </a:t>
            </a:r>
            <a:r>
              <a:rPr lang="ru-RU" dirty="0">
                <a:latin typeface="Garamond" panose="02020404030301010803" pitchFamily="18" charset="0"/>
              </a:rPr>
              <a:t>школьных и студенческих спектаклей;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aramond" panose="02020404030301010803" pitchFamily="18" charset="0"/>
              </a:rPr>
              <a:t>Театрально-педагогический </a:t>
            </a:r>
            <a:r>
              <a:rPr lang="ru-RU" dirty="0">
                <a:latin typeface="Garamond" panose="02020404030301010803" pitchFamily="18" charset="0"/>
              </a:rPr>
              <a:t>практикум.</a:t>
            </a:r>
          </a:p>
        </p:txBody>
      </p:sp>
      <p:sp>
        <p:nvSpPr>
          <p:cNvPr id="4" name="Овал 3"/>
          <p:cNvSpPr/>
          <p:nvPr/>
        </p:nvSpPr>
        <p:spPr>
          <a:xfrm>
            <a:off x="4152299" y="3767200"/>
            <a:ext cx="309634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Дисциплины: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00" y="1031248"/>
            <a:ext cx="2858404" cy="21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2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Летопись ШТП:</a:t>
            </a:r>
            <a:endParaRPr lang="ru-RU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34542" y="1916831"/>
            <a:ext cx="230425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Февраль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5852" y="1773686"/>
            <a:ext cx="61546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Garamond" panose="02020404030301010803" pitchFamily="18" charset="0"/>
              </a:rPr>
              <a:t>Мастер-классы </a:t>
            </a:r>
            <a:r>
              <a:rPr lang="ru-RU" sz="1600" dirty="0">
                <a:latin typeface="Garamond" panose="02020404030301010803" pitchFamily="18" charset="0"/>
              </a:rPr>
              <a:t>и тренинги по ШТП для сотрудников Смольного института РАО</a:t>
            </a:r>
          </a:p>
        </p:txBody>
      </p:sp>
      <p:sp>
        <p:nvSpPr>
          <p:cNvPr id="5" name="Овал 4"/>
          <p:cNvSpPr/>
          <p:nvPr/>
        </p:nvSpPr>
        <p:spPr>
          <a:xfrm>
            <a:off x="225144" y="2708049"/>
            <a:ext cx="2325014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Март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98828" y="3559102"/>
            <a:ext cx="2431294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Май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11600" y="4382124"/>
            <a:ext cx="2338557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</a:rPr>
              <a:t>Октябрь </a:t>
            </a:r>
            <a:endParaRPr lang="ru-RU" sz="16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68383" y="2564904"/>
            <a:ext cx="6226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I Межрегиональная научно-практическая конференция</a:t>
            </a:r>
          </a:p>
          <a:p>
            <a:r>
              <a:rPr lang="ru-RU" dirty="0">
                <a:latin typeface="Garamond" panose="02020404030301010803" pitchFamily="18" charset="0"/>
              </a:rPr>
              <a:t>«Будущее театрального образования»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68383" y="3415957"/>
            <a:ext cx="6226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Круглый стол в Смольном институте РАО</a:t>
            </a:r>
          </a:p>
          <a:p>
            <a:r>
              <a:rPr lang="ru-RU" dirty="0">
                <a:latin typeface="Garamond" panose="02020404030301010803" pitchFamily="18" charset="0"/>
              </a:rPr>
              <a:t>«Рождение школьной театральной педагогики»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93844" y="4365104"/>
            <a:ext cx="6226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Формирование первой группы по школьной театральной педагогике в Смольном институте РАО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2964" y="1340768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2012 год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88717" y="5207881"/>
            <a:ext cx="2338557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</a:rPr>
              <a:t>Ноябрь </a:t>
            </a:r>
            <a:endParaRPr lang="ru-RU" sz="1600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02317" y="5157192"/>
            <a:ext cx="62901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Первый творческий экзамен по курсу «Школьная театральная педагогика» - </a:t>
            </a:r>
            <a:r>
              <a:rPr lang="ru-RU" dirty="0" smtClean="0">
                <a:latin typeface="Garamond" panose="02020404030301010803" pitchFamily="18" charset="0"/>
              </a:rPr>
              <a:t> «</a:t>
            </a:r>
            <a:r>
              <a:rPr lang="ru-RU" dirty="0">
                <a:latin typeface="Garamond" panose="02020404030301010803" pitchFamily="18" charset="0"/>
              </a:rPr>
              <a:t>Ноябрьские посиделки</a:t>
            </a:r>
            <a:r>
              <a:rPr lang="ru-RU" dirty="0" smtClean="0">
                <a:latin typeface="Garamond" panose="02020404030301010803" pitchFamily="18" charset="0"/>
              </a:rPr>
              <a:t>».</a:t>
            </a:r>
          </a:p>
          <a:p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Всероссийская конференция по школьной театральной педагогике памяти Л. </a:t>
            </a:r>
            <a:r>
              <a:rPr lang="ru-RU" dirty="0" err="1">
                <a:latin typeface="Garamond" panose="02020404030301010803" pitchFamily="18" charset="0"/>
              </a:rPr>
              <a:t>Сулержицкого</a:t>
            </a:r>
            <a:r>
              <a:rPr lang="ru-RU" dirty="0">
                <a:latin typeface="Garamond" panose="02020404030301010803" pitchFamily="18" charset="0"/>
              </a:rPr>
              <a:t> (Москва)</a:t>
            </a:r>
          </a:p>
        </p:txBody>
      </p:sp>
    </p:spTree>
    <p:extLst>
      <p:ext uri="{BB962C8B-B14F-4D97-AF65-F5344CB8AC3E}">
        <p14:creationId xmlns:p14="http://schemas.microsoft.com/office/powerpoint/2010/main" val="27803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Летопись ШТП:</a:t>
            </a:r>
            <a:endParaRPr lang="ru-RU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34542" y="1916830"/>
            <a:ext cx="2295580" cy="504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Январь-Февраль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58214" y="1845692"/>
            <a:ext cx="6154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Разработка программы Северо-западного центра по школьной театральной педагогике</a:t>
            </a:r>
          </a:p>
        </p:txBody>
      </p:sp>
      <p:sp>
        <p:nvSpPr>
          <p:cNvPr id="5" name="Овал 4"/>
          <p:cNvSpPr/>
          <p:nvPr/>
        </p:nvSpPr>
        <p:spPr>
          <a:xfrm>
            <a:off x="205108" y="3573016"/>
            <a:ext cx="2325014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Апрель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98828" y="5445224"/>
            <a:ext cx="2431294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Декабрь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80851" y="3291371"/>
            <a:ext cx="6226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Секция «Школьная театральная педагогика» в рамках Международной </a:t>
            </a:r>
            <a:r>
              <a:rPr lang="ru-RU" dirty="0" smtClean="0">
                <a:latin typeface="Garamond" panose="02020404030301010803" pitchFamily="18" charset="0"/>
              </a:rPr>
              <a:t>конференции «Ребенок </a:t>
            </a:r>
            <a:r>
              <a:rPr lang="ru-RU" dirty="0">
                <a:latin typeface="Garamond" panose="02020404030301010803" pitchFamily="18" charset="0"/>
              </a:rPr>
              <a:t>в современном мире» - РГПУ имени Герцена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80851" y="5163579"/>
            <a:ext cx="6226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Garamond" panose="02020404030301010803" pitchFamily="18" charset="0"/>
              </a:rPr>
              <a:t>Обучающий</a:t>
            </a:r>
            <a:r>
              <a:rPr lang="en-US" dirty="0" smtClean="0">
                <a:latin typeface="Garamond" panose="02020404030301010803" pitchFamily="18" charset="0"/>
              </a:rPr>
              <a:t> </a:t>
            </a:r>
            <a:r>
              <a:rPr lang="en-US" dirty="0" err="1" smtClean="0">
                <a:latin typeface="Garamond" panose="02020404030301010803" pitchFamily="18" charset="0"/>
              </a:rPr>
              <a:t>семинар</a:t>
            </a:r>
            <a:r>
              <a:rPr lang="en-US" dirty="0" smtClean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«Школьная </a:t>
            </a:r>
            <a:r>
              <a:rPr lang="ru-RU" dirty="0">
                <a:latin typeface="Garamond" panose="02020404030301010803" pitchFamily="18" charset="0"/>
              </a:rPr>
              <a:t>театральная педагогика, театральные технологии в образовательном </a:t>
            </a:r>
            <a:r>
              <a:rPr lang="ru-RU" dirty="0" smtClean="0">
                <a:latin typeface="Garamond" panose="02020404030301010803" pitchFamily="18" charset="0"/>
              </a:rPr>
              <a:t>пространстве»</a:t>
            </a:r>
            <a:endParaRPr lang="en-US" dirty="0" smtClean="0">
              <a:latin typeface="Garamond" panose="02020404030301010803" pitchFamily="18" charset="0"/>
            </a:endParaRPr>
          </a:p>
          <a:p>
            <a:r>
              <a:rPr lang="ru-RU" dirty="0" smtClean="0">
                <a:latin typeface="Garamond" panose="02020404030301010803" pitchFamily="18" charset="0"/>
              </a:rPr>
              <a:t> г. Архангельск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2964" y="1340768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2013 год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34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Летопись ШТП:</a:t>
            </a:r>
            <a:endParaRPr lang="ru-RU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75814" y="2829996"/>
            <a:ext cx="2423671" cy="432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Февраль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3633" y="2444275"/>
            <a:ext cx="62492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Открытый Петербургский Форум «Образование средствами театра» (на площадках ГДТЮ Центрального р-на; </a:t>
            </a:r>
            <a:r>
              <a:rPr lang="ru-RU" dirty="0" err="1" smtClean="0">
                <a:latin typeface="Garamond" panose="02020404030301010803" pitchFamily="18" charset="0"/>
              </a:rPr>
              <a:t>Спб</a:t>
            </a:r>
            <a:r>
              <a:rPr lang="en-US" dirty="0" smtClean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Гуманитарного </a:t>
            </a:r>
            <a:r>
              <a:rPr lang="ru-RU" dirty="0">
                <a:latin typeface="Garamond" panose="02020404030301010803" pitchFamily="18" charset="0"/>
              </a:rPr>
              <a:t>университета профсоюзов и Смольного института </a:t>
            </a:r>
            <a:r>
              <a:rPr lang="ru-RU" dirty="0" smtClean="0">
                <a:latin typeface="Garamond" panose="02020404030301010803" pitchFamily="18" charset="0"/>
              </a:rPr>
              <a:t>РАО)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83869" y="5085184"/>
            <a:ext cx="2325014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Октябрь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07144" y="4803539"/>
            <a:ext cx="6226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«Мастерская Креатива» разработка  Интенсивного курса для профессионалов, для будущих абитуриентов и любителей театра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2964" y="1710100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2014 год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65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Летопись ШТП:</a:t>
            </a:r>
            <a:endParaRPr lang="ru-RU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75814" y="2829996"/>
            <a:ext cx="2423671" cy="432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Январь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56865" y="2722855"/>
            <a:ext cx="6249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Публикация в издательствах СПБ и Москвы первого учебного пособия «Школьная театральная педагогика»</a:t>
            </a:r>
          </a:p>
        </p:txBody>
      </p:sp>
      <p:sp>
        <p:nvSpPr>
          <p:cNvPr id="5" name="Овал 4"/>
          <p:cNvSpPr/>
          <p:nvPr/>
        </p:nvSpPr>
        <p:spPr>
          <a:xfrm>
            <a:off x="169707" y="3861048"/>
            <a:ext cx="2429777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Апрель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79858" y="3579403"/>
            <a:ext cx="6226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Секция «Школьная театральная педагогика» в рамках Международной </a:t>
            </a:r>
            <a:r>
              <a:rPr lang="ru-RU" dirty="0" smtClean="0">
                <a:latin typeface="Garamond" panose="02020404030301010803" pitchFamily="18" charset="0"/>
              </a:rPr>
              <a:t>конференции «Ребенок </a:t>
            </a:r>
            <a:r>
              <a:rPr lang="ru-RU" dirty="0">
                <a:latin typeface="Garamond" panose="02020404030301010803" pitchFamily="18" charset="0"/>
              </a:rPr>
              <a:t>в современном мире» - РГПУ имени Герцена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2964" y="1710100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2015 год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75813" y="5157192"/>
            <a:ext cx="2423671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Ноябрь </a:t>
            </a:r>
            <a:endParaRPr lang="ru-RU" sz="16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72156" y="4797152"/>
            <a:ext cx="61343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Межвузовская студенческая научно-практическая конференция  «Школьная театральная педагогика» в рамках проекта «Образование и воспитание творчеством»</a:t>
            </a:r>
          </a:p>
          <a:p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Всероссийская конференция по школьной театральной педагогике памяти Л. </a:t>
            </a:r>
            <a:r>
              <a:rPr lang="ru-RU" dirty="0" err="1">
                <a:latin typeface="Garamond" panose="02020404030301010803" pitchFamily="18" charset="0"/>
              </a:rPr>
              <a:t>Сулержицкого</a:t>
            </a:r>
            <a:r>
              <a:rPr lang="ru-RU" dirty="0">
                <a:latin typeface="Garamond" panose="02020404030301010803" pitchFamily="18" charset="0"/>
              </a:rPr>
              <a:t> (Москва)</a:t>
            </a:r>
          </a:p>
        </p:txBody>
      </p:sp>
    </p:spTree>
    <p:extLst>
      <p:ext uri="{BB962C8B-B14F-4D97-AF65-F5344CB8AC3E}">
        <p14:creationId xmlns:p14="http://schemas.microsoft.com/office/powerpoint/2010/main" val="93263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Garamond" panose="02020404030301010803" pitchFamily="18" charset="0"/>
              </a:rPr>
              <a:t>Школьная театральная педагогика</a:t>
            </a:r>
            <a:endParaRPr lang="ru-RU" b="1" dirty="0">
              <a:latin typeface="Garamond" panose="02020404030301010803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363761" y="5013176"/>
            <a:ext cx="2376263" cy="1512168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Проекты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588224" y="3263951"/>
            <a:ext cx="2304256" cy="1620180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ВУЗ</a:t>
            </a:r>
            <a:endParaRPr lang="ru-RU" sz="32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83568" y="3155939"/>
            <a:ext cx="2376264" cy="1728192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Школа</a:t>
            </a:r>
            <a:r>
              <a:rPr lang="ru-RU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 </a:t>
            </a:r>
            <a:endParaRPr lang="ru-RU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363761" y="1340768"/>
            <a:ext cx="2376264" cy="1584176"/>
          </a:xfrm>
          <a:prstGeom prst="ellips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Дошкольное образование</a:t>
            </a:r>
            <a:endParaRPr lang="ru-RU" sz="2000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961" y="3304827"/>
            <a:ext cx="2500117" cy="143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Прямая со стрелкой 15"/>
          <p:cNvCxnSpPr/>
          <p:nvPr/>
        </p:nvCxnSpPr>
        <p:spPr>
          <a:xfrm flipH="1" flipV="1">
            <a:off x="4551892" y="2996952"/>
            <a:ext cx="1" cy="30787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002078" y="4074041"/>
            <a:ext cx="514138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5" idx="0"/>
          </p:cNvCxnSpPr>
          <p:nvPr/>
        </p:nvCxnSpPr>
        <p:spPr>
          <a:xfrm>
            <a:off x="4551893" y="4653136"/>
            <a:ext cx="0" cy="3600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3059832" y="4074041"/>
            <a:ext cx="442129" cy="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43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492896"/>
            <a:ext cx="7408333" cy="3240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ru-RU" dirty="0" smtClean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Праздники и  театрализованные представления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Игра и театральные методики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Школы раннего развития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Изучение иностранных языков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Garamond" panose="02020404030301010803" pitchFamily="18" charset="0"/>
              </a:rPr>
              <a:t>Дошкольное образование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22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276872"/>
            <a:ext cx="7408333" cy="34506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b="1" dirty="0" smtClean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Театральные технологии в преподавании дисциплин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Уроки театра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Театральные факультативы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Театральные студии и объединения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Фестивали, олимпиады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Театрализованные представления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Театральные классы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Драматические кружки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Garamond" panose="02020404030301010803" pitchFamily="18" charset="0"/>
              </a:rPr>
              <a:t>Школа и</a:t>
            </a:r>
            <a:br>
              <a:rPr lang="ru-RU" b="1" dirty="0" smtClean="0">
                <a:latin typeface="Garamond" panose="02020404030301010803" pitchFamily="18" charset="0"/>
              </a:rPr>
            </a:br>
            <a:r>
              <a:rPr lang="ru-RU" b="1" dirty="0" smtClean="0">
                <a:latin typeface="Garamond" panose="02020404030301010803" pitchFamily="18" charset="0"/>
              </a:rPr>
              <a:t> дополнительное образование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7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780928"/>
            <a:ext cx="7408333" cy="34506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latin typeface="Garamond" panose="02020404030301010803" pitchFamily="18" charset="0"/>
              </a:rPr>
              <a:t>История и теория ШТП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latin typeface="Garamond" panose="02020404030301010803" pitchFamily="18" charset="0"/>
              </a:rPr>
              <a:t>Научные концепции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Театральные </a:t>
            </a:r>
            <a:r>
              <a:rPr lang="ru-RU" sz="2000" b="1" dirty="0">
                <a:latin typeface="Garamond" panose="02020404030301010803" pitchFamily="18" charset="0"/>
              </a:rPr>
              <a:t>технологии в преподавании дисциплин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Конференции, симпозиумы, форумы, фестивали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Основы актерской и режиссерской культуры учителя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Психолого-актерские тренинги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Студенческие театры</a:t>
            </a:r>
            <a:endParaRPr lang="ru-RU" sz="2000" b="1" dirty="0">
              <a:latin typeface="Garamond" panose="020204040303010108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25272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Garamond" panose="02020404030301010803" pitchFamily="18" charset="0"/>
              </a:rPr>
              <a:t>ВУЗЫ и</a:t>
            </a:r>
            <a:br>
              <a:rPr lang="ru-RU" sz="3600" b="1" dirty="0" smtClean="0">
                <a:latin typeface="Garamond" panose="02020404030301010803" pitchFamily="18" charset="0"/>
              </a:rPr>
            </a:br>
            <a:r>
              <a:rPr lang="ru-RU" sz="3600" b="1" dirty="0" smtClean="0">
                <a:latin typeface="Garamond" panose="02020404030301010803" pitchFamily="18" charset="0"/>
              </a:rPr>
              <a:t> среднее профессиональное образование</a:t>
            </a:r>
            <a:endParaRPr lang="ru-RU" sz="3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5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«Будущее театрального образования» - история, теория и методики ШТП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«ШЭВ» школа эстетического воспитания для детей-сирот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latin typeface="Garamond" panose="02020404030301010803" pitchFamily="18" charset="0"/>
              </a:rPr>
              <a:t> Международный </a:t>
            </a:r>
            <a:r>
              <a:rPr lang="ru-RU" sz="2000" b="1" dirty="0" smtClean="0">
                <a:latin typeface="Garamond" panose="02020404030301010803" pitchFamily="18" charset="0"/>
              </a:rPr>
              <a:t> фестивальный центр «Первоцветы»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«Мир театра» -  </a:t>
            </a:r>
            <a:r>
              <a:rPr lang="ru-RU" sz="2000" b="1" dirty="0">
                <a:latin typeface="Garamond" panose="02020404030301010803" pitchFamily="18" charset="0"/>
              </a:rPr>
              <a:t>т</a:t>
            </a:r>
            <a:r>
              <a:rPr lang="ru-RU" sz="2000" b="1" dirty="0" smtClean="0">
                <a:latin typeface="Garamond" panose="02020404030301010803" pitchFamily="18" charset="0"/>
              </a:rPr>
              <a:t>ворческая </a:t>
            </a:r>
            <a:r>
              <a:rPr lang="ru-RU" sz="2000" b="1" dirty="0">
                <a:latin typeface="Garamond" panose="02020404030301010803" pitchFamily="18" charset="0"/>
              </a:rPr>
              <a:t>научно-практическая лаборатория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Художественно-эстетическая программа «Преображение»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 Международный Арт-бизнес центр «</a:t>
            </a:r>
            <a:r>
              <a:rPr lang="en-US" sz="2000" b="1" dirty="0" smtClean="0">
                <a:latin typeface="Garamond" panose="02020404030301010803" pitchFamily="18" charset="0"/>
              </a:rPr>
              <a:t>Volant</a:t>
            </a:r>
            <a:r>
              <a:rPr lang="ru-RU" sz="2000" b="1" dirty="0" smtClean="0">
                <a:latin typeface="Garamond" panose="02020404030301010803" pitchFamily="18" charset="0"/>
              </a:rPr>
              <a:t>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Garamond" panose="02020404030301010803" pitchFamily="18" charset="0"/>
              </a:rPr>
              <a:t> «Мастерская креатива»</a:t>
            </a:r>
            <a:endParaRPr lang="ru-RU" sz="2000" b="1" dirty="0">
              <a:latin typeface="Garamond" panose="020204040303010108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Garamond" panose="02020404030301010803" pitchFamily="18" charset="0"/>
              </a:rPr>
              <a:t>Проекты ШТП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31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420888"/>
            <a:ext cx="7488832" cy="3816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«Социально-культурный феномен школьной театральной педагогики»  - докторская диссертация (Санкт-Петербург)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«История, теория и методики школьной театральной педагогики» – сборник материалов семинара и конференций (Санкт-Петербург)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Учебно-методический комплекс дисциплин Смольного института РАО 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«Школьный театр в системе культуры и образования» – монография докторской диссертации (Санкт-Петербург)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Авторские образовательные программы «Уроки театра с 1 по 11 класс» (Москва – Санкт-Петербург)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«Театральная педагогика – школе»  (Москва)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«Детский театр – это серьезно!» (Санкт-Петербург,  ГДТЮ)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«Уроки европейского театра </a:t>
            </a:r>
            <a:r>
              <a:rPr lang="en-US" sz="1600" b="1" dirty="0" smtClean="0">
                <a:latin typeface="Garamond" panose="02020404030301010803" pitchFamily="18" charset="0"/>
              </a:rPr>
              <a:t>XVII-XVIII </a:t>
            </a:r>
            <a:r>
              <a:rPr lang="ru-RU" sz="1600" b="1" dirty="0" err="1" smtClean="0">
                <a:latin typeface="Garamond" panose="02020404030301010803" pitchFamily="18" charset="0"/>
              </a:rPr>
              <a:t>вв</a:t>
            </a:r>
            <a:r>
              <a:rPr lang="ru-RU" sz="1600" b="1" dirty="0" smtClean="0">
                <a:latin typeface="Garamond" panose="02020404030301010803" pitchFamily="18" charset="0"/>
              </a:rPr>
              <a:t>» (Москва)</a:t>
            </a:r>
          </a:p>
          <a:p>
            <a:pPr marL="0" indent="0">
              <a:buNone/>
            </a:pPr>
            <a:r>
              <a:rPr lang="ru-RU" sz="1600" b="1" dirty="0" smtClean="0">
                <a:latin typeface="Garamond" panose="02020404030301010803" pitchFamily="18" charset="0"/>
              </a:rPr>
              <a:t>«Школьная театральная педагогика» - учебное пособие (Санкт-Петербург)</a:t>
            </a:r>
            <a:endParaRPr lang="ru-RU" sz="1600" b="1" dirty="0">
              <a:latin typeface="Garamond" panose="020204040303010108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Garamond" panose="02020404030301010803" pitchFamily="18" charset="0"/>
              </a:rPr>
              <a:t>Научно-методическое обеспечение ШТП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9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000" b="1" dirty="0">
                <a:latin typeface="Garamond" panose="02020404030301010803" pitchFamily="18" charset="0"/>
              </a:rPr>
              <a:t>Авторы </a:t>
            </a:r>
            <a:r>
              <a:rPr lang="ru-RU" sz="2000" b="1" dirty="0" smtClean="0">
                <a:latin typeface="Garamond" panose="02020404030301010803" pitchFamily="18" charset="0"/>
              </a:rPr>
              <a:t>презентации:</a:t>
            </a:r>
          </a:p>
          <a:p>
            <a:pPr marL="0" indent="0" algn="ctr">
              <a:buNone/>
            </a:pPr>
            <a:r>
              <a:rPr lang="ru-RU" sz="2000" dirty="0" smtClean="0">
                <a:latin typeface="Garamond" panose="02020404030301010803" pitchFamily="18" charset="0"/>
              </a:rPr>
              <a:t>Художественный руководитель профиля</a:t>
            </a:r>
          </a:p>
          <a:p>
            <a:pPr marL="0" indent="0" algn="ctr">
              <a:buNone/>
            </a:pPr>
            <a:r>
              <a:rPr lang="ru-RU" sz="2000" dirty="0" smtClean="0">
                <a:latin typeface="Garamond" panose="02020404030301010803" pitchFamily="18" charset="0"/>
              </a:rPr>
              <a:t> «Школьная театральная педагогика»</a:t>
            </a:r>
          </a:p>
          <a:p>
            <a:pPr marL="0" indent="0" algn="ctr">
              <a:buNone/>
            </a:pPr>
            <a:r>
              <a:rPr lang="ru-RU" sz="2000" b="1" dirty="0" smtClean="0">
                <a:latin typeface="Garamond" panose="02020404030301010803" pitchFamily="18" charset="0"/>
              </a:rPr>
              <a:t>Григорьева Ольга Александровна</a:t>
            </a:r>
            <a:r>
              <a:rPr lang="en-US" sz="2000" b="1" dirty="0">
                <a:latin typeface="Garamond" panose="02020404030301010803" pitchFamily="18" charset="0"/>
              </a:rPr>
              <a:t>;</a:t>
            </a:r>
            <a:endParaRPr lang="ru-RU" sz="2000" b="1" dirty="0" smtClean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Garamond" panose="02020404030301010803" pitchFamily="18" charset="0"/>
              </a:rPr>
              <a:t>старший преподаватель  Смольного </a:t>
            </a:r>
            <a:r>
              <a:rPr lang="ru-RU" sz="2000" dirty="0">
                <a:latin typeface="Garamond" panose="02020404030301010803" pitchFamily="18" charset="0"/>
              </a:rPr>
              <a:t>института </a:t>
            </a:r>
            <a:r>
              <a:rPr lang="ru-RU" sz="2000" dirty="0" smtClean="0">
                <a:latin typeface="Garamond" panose="02020404030301010803" pitchFamily="18" charset="0"/>
              </a:rPr>
              <a:t>РАО </a:t>
            </a:r>
          </a:p>
          <a:p>
            <a:pPr marL="45720" indent="0" algn="ctr">
              <a:buNone/>
            </a:pPr>
            <a:r>
              <a:rPr lang="ru-RU" sz="2000" b="1" dirty="0" err="1" smtClean="0">
                <a:latin typeface="Garamond" panose="02020404030301010803" pitchFamily="18" charset="0"/>
              </a:rPr>
              <a:t>Лапичева</a:t>
            </a:r>
            <a:r>
              <a:rPr lang="ru-RU" sz="2000" b="1" dirty="0" smtClean="0">
                <a:latin typeface="Garamond" panose="02020404030301010803" pitchFamily="18" charset="0"/>
              </a:rPr>
              <a:t> Людмила Юрьевна</a:t>
            </a:r>
            <a:r>
              <a:rPr lang="en-US" sz="2000" b="1" dirty="0" smtClean="0">
                <a:latin typeface="Garamond" panose="02020404030301010803" pitchFamily="18" charset="0"/>
              </a:rPr>
              <a:t>;</a:t>
            </a:r>
          </a:p>
          <a:p>
            <a:pPr marL="45720" indent="0" algn="ctr">
              <a:buNone/>
            </a:pPr>
            <a:r>
              <a:rPr lang="ru-RU" sz="2000" dirty="0">
                <a:latin typeface="Garamond" panose="02020404030301010803" pitchFamily="18" charset="0"/>
              </a:rPr>
              <a:t>с</a:t>
            </a:r>
            <a:r>
              <a:rPr lang="ru-RU" sz="2000" dirty="0" smtClean="0">
                <a:latin typeface="Garamond" panose="02020404030301010803" pitchFamily="18" charset="0"/>
              </a:rPr>
              <a:t>тудентка 5 курса Смольного института РАО</a:t>
            </a:r>
          </a:p>
          <a:p>
            <a:pPr marL="45720" indent="0" algn="ctr">
              <a:buNone/>
            </a:pPr>
            <a:r>
              <a:rPr lang="ru-RU" sz="2000" b="1" dirty="0" smtClean="0">
                <a:latin typeface="Garamond" panose="02020404030301010803" pitchFamily="18" charset="0"/>
              </a:rPr>
              <a:t>Петрачкова Екатерина</a:t>
            </a:r>
            <a:endParaRPr lang="ru-RU" sz="2000" b="1" dirty="0">
              <a:latin typeface="Garamond" panose="020204040303010108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Garamond" panose="02020404030301010803" pitchFamily="18" charset="0"/>
              </a:rPr>
              <a:t>Спасибо за внимание!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4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OD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800" y="1844824"/>
            <a:ext cx="3600400" cy="485219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31840" y="548680"/>
            <a:ext cx="27363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anose="02020404030301010803" pitchFamily="18" charset="0"/>
              </a:rPr>
              <a:t>Занавес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6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509</TotalTime>
  <Words>937</Words>
  <Application>Microsoft Office PowerPoint</Application>
  <PresentationFormat>Экран (4:3)</PresentationFormat>
  <Paragraphs>151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Candara</vt:lpstr>
      <vt:lpstr>Garamond</vt:lpstr>
      <vt:lpstr>Symbol</vt:lpstr>
      <vt:lpstr>Wingdings</vt:lpstr>
      <vt:lpstr>Волна</vt:lpstr>
      <vt:lpstr>ЧТО ТАКОЕ ШКОЛЬНАЯ ТЕАТРАЛЬНАЯ ПЕДАГОГИКА</vt:lpstr>
      <vt:lpstr>Школьная театральная педагогика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Летопись ШТП:</vt:lpstr>
      <vt:lpstr>Летопись ШТП:</vt:lpstr>
      <vt:lpstr>Летопись ШТП:</vt:lpstr>
      <vt:lpstr>Летопись ШТП:</vt:lpstr>
      <vt:lpstr>Школьная театральная педагогика</vt:lpstr>
      <vt:lpstr>Дошкольное образование</vt:lpstr>
      <vt:lpstr>Школа и  дополнительное образование</vt:lpstr>
      <vt:lpstr>ВУЗЫ и  среднее профессиональное образование</vt:lpstr>
      <vt:lpstr>Проекты ШТП</vt:lpstr>
      <vt:lpstr>Научно-методическое обеспечение ШТП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 ШКОЛЬНАЯ ТЕАТРАЛЬНАЯ ПЕДАГОГИКА?</dc:title>
  <dc:creator>user</dc:creator>
  <cp:lastModifiedBy>Ольга</cp:lastModifiedBy>
  <cp:revision>47</cp:revision>
  <dcterms:created xsi:type="dcterms:W3CDTF">2014-02-16T12:21:08Z</dcterms:created>
  <dcterms:modified xsi:type="dcterms:W3CDTF">2020-06-30T15:34:43Z</dcterms:modified>
</cp:coreProperties>
</file>